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18"/>
  </p:notesMasterIdLst>
  <p:sldIdLst>
    <p:sldId id="257" r:id="rId2"/>
    <p:sldId id="270" r:id="rId3"/>
    <p:sldId id="4673" r:id="rId4"/>
    <p:sldId id="4681" r:id="rId5"/>
    <p:sldId id="4680" r:id="rId6"/>
    <p:sldId id="4741" r:id="rId7"/>
    <p:sldId id="4706" r:id="rId8"/>
    <p:sldId id="274" r:id="rId9"/>
    <p:sldId id="271" r:id="rId10"/>
    <p:sldId id="4683" r:id="rId11"/>
    <p:sldId id="4689" r:id="rId12"/>
    <p:sldId id="4742" r:id="rId13"/>
    <p:sldId id="4684" r:id="rId14"/>
    <p:sldId id="4685" r:id="rId15"/>
    <p:sldId id="4705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45" autoAdjust="0"/>
    <p:restoredTop sz="94660"/>
  </p:normalViewPr>
  <p:slideViewPr>
    <p:cSldViewPr snapToGrid="0">
      <p:cViewPr varScale="1">
        <p:scale>
          <a:sx n="92" d="100"/>
          <a:sy n="92" d="100"/>
        </p:scale>
        <p:origin x="63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 panose="020F0302020204030204" pitchFamily="34" charset="0"/>
              </a:defRPr>
            </a:lvl1pPr>
          </a:lstStyle>
          <a:p>
            <a:fld id="{5CDF7F7E-F815-4845-9F25-6AA55375E7FC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 panose="020F0302020204030204" pitchFamily="34" charset="0"/>
              </a:defRPr>
            </a:lvl1pPr>
          </a:lstStyle>
          <a:p>
            <a:fld id="{BD503204-0D85-4D43-9361-EE939A533D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709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0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6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09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940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55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60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14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5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55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504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8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9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3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3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58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9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9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0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D2BE7BA9-91CD-41CC-B7FA-68F96BC9FFCB}" type="datetimeFigureOut">
              <a:rPr lang="en-US" smtClean="0"/>
              <a:pPr/>
              <a:t>12/28/2024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028FF577-10E9-484E-8F87-B30A3AFE55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214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Calibri Light" panose="020F03020202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pSwWofrRu3Y?si=A9Hid5fvLdcyN8rq" TargetMode="External"/><Relationship Id="rId13" Type="http://schemas.openxmlformats.org/officeDocument/2006/relationships/image" Target="../media/image20.png"/><Relationship Id="rId18" Type="http://schemas.openxmlformats.org/officeDocument/2006/relationships/image" Target="../media/image25.jpeg"/><Relationship Id="rId3" Type="http://schemas.openxmlformats.org/officeDocument/2006/relationships/hyperlink" Target="https://youtu.be/tFmNO5rVoeM?si=ft4S8N9tbJ1We_GA" TargetMode="External"/><Relationship Id="rId7" Type="http://schemas.openxmlformats.org/officeDocument/2006/relationships/hyperlink" Target="https://youtu.be/qso3tdp0IPo?si=ACOAbgHL2dJl0cM8" TargetMode="External"/><Relationship Id="rId12" Type="http://schemas.openxmlformats.org/officeDocument/2006/relationships/image" Target="../media/image19.jpeg"/><Relationship Id="rId17" Type="http://schemas.openxmlformats.org/officeDocument/2006/relationships/image" Target="../media/image24.png"/><Relationship Id="rId2" Type="http://schemas.openxmlformats.org/officeDocument/2006/relationships/hyperlink" Target="https://youtu.be/XtblMQ-Al0g?si=Q0CEaWzNvXDOIQWO" TargetMode="Externa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4_h4wNIyfk0?si=xrMMF9EEbj-_SH19" TargetMode="External"/><Relationship Id="rId11" Type="http://schemas.openxmlformats.org/officeDocument/2006/relationships/image" Target="../media/image18.gif"/><Relationship Id="rId5" Type="http://schemas.openxmlformats.org/officeDocument/2006/relationships/hyperlink" Target="https://youtu.be/-Kw5ov-orzU?si=1izVr8sZk6wPn4ii" TargetMode="External"/><Relationship Id="rId15" Type="http://schemas.openxmlformats.org/officeDocument/2006/relationships/image" Target="../media/image22.jpeg"/><Relationship Id="rId10" Type="http://schemas.openxmlformats.org/officeDocument/2006/relationships/hyperlink" Target="https://youtu.be/MFVcj4VZHuU?si=hyRf8jU3WZRXcQF_" TargetMode="External"/><Relationship Id="rId19" Type="http://schemas.openxmlformats.org/officeDocument/2006/relationships/image" Target="../media/image26.png"/><Relationship Id="rId4" Type="http://schemas.openxmlformats.org/officeDocument/2006/relationships/hyperlink" Target="https://youtu.be/2SLemogG8v4?si=G_qIGS8WjtcAvwV7" TargetMode="External"/><Relationship Id="rId9" Type="http://schemas.openxmlformats.org/officeDocument/2006/relationships/hyperlink" Target="https://youtu.be/mXcDYKnIDE8?si=QUvHRCWHlba7uF5N" TargetMode="External"/><Relationship Id="rId1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/>
          <p:nvPr/>
        </p:nvSpPr>
        <p:spPr>
          <a:xfrm>
            <a:off x="1036320" y="914401"/>
            <a:ext cx="10226040" cy="3283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400" tIns="28400" rIns="28400" bIns="28400" anchor="ctr" anchorCtr="0">
            <a:noAutofit/>
          </a:bodyPr>
          <a:lstStyle/>
          <a:p>
            <a:pPr algn="ctr">
              <a:spcBef>
                <a:spcPts val="133"/>
              </a:spcBef>
              <a:buClr>
                <a:schemeClr val="dk1"/>
              </a:buClr>
              <a:buSzPts val="1100"/>
            </a:pPr>
            <a:r>
              <a:rPr lang="en-GB" sz="8000" b="1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Times New Roman"/>
              </a:rPr>
              <a:t>Review of NGS in clinic</a:t>
            </a:r>
            <a:endParaRPr lang="vi-VN" sz="8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5437414" y="4457608"/>
            <a:ext cx="5459186" cy="153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en-US" sz="2400" b="1" dirty="0">
                <a:solidFill>
                  <a:schemeClr val="l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Dec 28 2024</a:t>
            </a:r>
          </a:p>
          <a:p>
            <a:pPr algn="r"/>
            <a:r>
              <a:rPr lang="en-US" sz="2400" b="1" dirty="0" err="1">
                <a:solidFill>
                  <a:schemeClr val="l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Giảng</a:t>
            </a:r>
            <a:r>
              <a:rPr lang="en-US" sz="2400" b="1" dirty="0">
                <a:solidFill>
                  <a:schemeClr val="l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viên</a:t>
            </a:r>
            <a:r>
              <a:rPr lang="en-US" sz="2400" b="1" dirty="0">
                <a:solidFill>
                  <a:schemeClr val="l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: TS. Lưu Phúc Lợi</a:t>
            </a:r>
          </a:p>
          <a:p>
            <a:pPr algn="r"/>
            <a:r>
              <a:rPr lang="en-US" sz="2400" b="1" dirty="0">
                <a:solidFill>
                  <a:schemeClr val="lt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Email: Luu.p.loi@googlemail.com</a:t>
            </a:r>
          </a:p>
          <a:p>
            <a:pPr algn="r"/>
            <a:r>
              <a:rPr lang="en-US" sz="2400" b="1" dirty="0" err="1">
                <a:solidFill>
                  <a:schemeClr val="lt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Zalo</a:t>
            </a:r>
            <a:r>
              <a:rPr lang="en-US" sz="2400" b="1" dirty="0">
                <a:solidFill>
                  <a:schemeClr val="lt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: 0901802182</a:t>
            </a:r>
            <a:endParaRPr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F3EE46-C52B-68BF-3391-A9EA2D40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54"/>
          <a:stretch/>
        </p:blipFill>
        <p:spPr>
          <a:xfrm>
            <a:off x="693339" y="1503334"/>
            <a:ext cx="10805322" cy="469952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429870" y="105967"/>
            <a:ext cx="10805322" cy="125333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0" dirty="0" err="1">
                <a:effectLst/>
                <a:latin typeface="Calibri Light" panose="020F0302020204030204" pitchFamily="34" charset="0"/>
              </a:rPr>
              <a:t>Các</a:t>
            </a:r>
            <a:r>
              <a:rPr lang="en-US" sz="40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000" b="1" i="0" dirty="0" err="1">
                <a:effectLst/>
                <a:latin typeface="Calibri Light" panose="020F0302020204030204" pitchFamily="34" charset="0"/>
              </a:rPr>
              <a:t>bước</a:t>
            </a:r>
            <a:r>
              <a:rPr lang="en-US" sz="40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000" b="1" i="0" dirty="0" err="1">
                <a:effectLst/>
                <a:latin typeface="Calibri Light" panose="020F0302020204030204" pitchFamily="34" charset="0"/>
              </a:rPr>
              <a:t>trong</a:t>
            </a:r>
            <a:r>
              <a:rPr lang="en-US" sz="40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vi-VN" sz="4000" b="1" i="0" dirty="0"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4000" b="1" dirty="0">
                <a:latin typeface="Calibri Light" panose="020F0302020204030204" pitchFamily="34" charset="0"/>
              </a:rPr>
              <a:t>gen </a:t>
            </a:r>
            <a:r>
              <a:rPr lang="en-US" sz="4000" b="1" dirty="0" err="1">
                <a:latin typeface="Calibri Light" panose="020F0302020204030204" pitchFamily="34" charset="0"/>
              </a:rPr>
              <a:t>bằng</a:t>
            </a:r>
            <a:r>
              <a:rPr lang="en-US" sz="4000" b="1" dirty="0">
                <a:latin typeface="Calibri Light" panose="020F0302020204030204" pitchFamily="34" charset="0"/>
              </a:rPr>
              <a:t> </a:t>
            </a:r>
          </a:p>
          <a:p>
            <a:r>
              <a:rPr lang="en-US" sz="4000" b="1" dirty="0" err="1">
                <a:latin typeface="Calibri Light" panose="020F0302020204030204" pitchFamily="34" charset="0"/>
              </a:rPr>
              <a:t>phương</a:t>
            </a:r>
            <a:r>
              <a:rPr lang="en-US" sz="4000" b="1" dirty="0"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</a:rPr>
              <a:t>pháp</a:t>
            </a:r>
            <a:r>
              <a:rPr lang="en-US" sz="4000" b="1" dirty="0"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</a:rPr>
              <a:t>giải</a:t>
            </a:r>
            <a:r>
              <a:rPr lang="en-US" sz="4000" b="1" dirty="0"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</a:rPr>
              <a:t>trình</a:t>
            </a:r>
            <a:r>
              <a:rPr lang="en-US" sz="4000" b="1" dirty="0"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</a:rPr>
              <a:t>tự</a:t>
            </a:r>
            <a:r>
              <a:rPr lang="en-US" sz="4000" b="1" dirty="0"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</a:rPr>
              <a:t>thế</a:t>
            </a:r>
            <a:r>
              <a:rPr lang="en-US" sz="4000" b="1" dirty="0"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</a:rPr>
              <a:t>hệ</a:t>
            </a:r>
            <a:r>
              <a:rPr lang="en-US" sz="4000" b="1" dirty="0"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</a:rPr>
              <a:t>mới</a:t>
            </a:r>
            <a:r>
              <a:rPr lang="en-US" sz="4000" b="1" dirty="0">
                <a:latin typeface="Calibri Light" panose="020F0302020204030204" pitchFamily="34" charset="0"/>
              </a:rPr>
              <a:t> (1)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53201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32435-8A42-304C-DDF8-46E80DE1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2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Whole genome sequencing – Shotgun Library Prep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F0981-B616-5F44-9074-6CCB2321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73" y="1269490"/>
            <a:ext cx="9571253" cy="5257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B9350A-A01F-FBC1-4221-C2233CC6273E}"/>
              </a:ext>
            </a:extLst>
          </p:cNvPr>
          <p:cNvSpPr txBox="1"/>
          <p:nvPr/>
        </p:nvSpPr>
        <p:spPr>
          <a:xfrm>
            <a:off x="1387186" y="1739568"/>
            <a:ext cx="19056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Genomics DNA</a:t>
            </a:r>
          </a:p>
          <a:p>
            <a:endParaRPr lang="en-GB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A90A9-4CA0-7C80-6200-C7045483A0AE}"/>
              </a:ext>
            </a:extLst>
          </p:cNvPr>
          <p:cNvSpPr txBox="1"/>
          <p:nvPr/>
        </p:nvSpPr>
        <p:spPr>
          <a:xfrm>
            <a:off x="3679502" y="1450994"/>
            <a:ext cx="5968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835E4-E957-B418-0720-55731E919E4A}"/>
              </a:ext>
            </a:extLst>
          </p:cNvPr>
          <p:cNvSpPr txBox="1"/>
          <p:nvPr/>
        </p:nvSpPr>
        <p:spPr>
          <a:xfrm>
            <a:off x="5010150" y="1395614"/>
            <a:ext cx="231024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+mj-lt"/>
              </a:rPr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77FF3-2134-56B8-7A8C-AF88B4AC7993}"/>
              </a:ext>
            </a:extLst>
          </p:cNvPr>
          <p:cNvSpPr txBox="1"/>
          <p:nvPr/>
        </p:nvSpPr>
        <p:spPr>
          <a:xfrm>
            <a:off x="8274627" y="2924810"/>
            <a:ext cx="231024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+mj-lt"/>
              </a:rPr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3B77D-10FA-6C61-5CDF-8E73305AFABC}"/>
              </a:ext>
            </a:extLst>
          </p:cNvPr>
          <p:cNvSpPr txBox="1"/>
          <p:nvPr/>
        </p:nvSpPr>
        <p:spPr>
          <a:xfrm>
            <a:off x="8406246" y="4656628"/>
            <a:ext cx="231024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+mj-lt"/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7EBC4C-F575-EC3E-DC83-EFE172D1E945}"/>
              </a:ext>
            </a:extLst>
          </p:cNvPr>
          <p:cNvSpPr txBox="1"/>
          <p:nvPr/>
        </p:nvSpPr>
        <p:spPr>
          <a:xfrm>
            <a:off x="5559137" y="4656628"/>
            <a:ext cx="104948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+mj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02630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32435-8A42-304C-DDF8-46E80DE1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2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Whole genome sequencing – Shotgun Library Prep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F0981-B616-5F44-9074-6CCB2321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73" y="1269490"/>
            <a:ext cx="9571253" cy="5257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B9350A-A01F-FBC1-4221-C2233CC6273E}"/>
              </a:ext>
            </a:extLst>
          </p:cNvPr>
          <p:cNvSpPr txBox="1"/>
          <p:nvPr/>
        </p:nvSpPr>
        <p:spPr>
          <a:xfrm>
            <a:off x="1387186" y="1739568"/>
            <a:ext cx="1905671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latin typeface="+mj-lt"/>
              </a:rPr>
              <a:t>Genomics DNA</a:t>
            </a:r>
          </a:p>
          <a:p>
            <a:endParaRPr lang="en-GB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A90A9-4CA0-7C80-6200-C7045483A0AE}"/>
              </a:ext>
            </a:extLst>
          </p:cNvPr>
          <p:cNvSpPr txBox="1"/>
          <p:nvPr/>
        </p:nvSpPr>
        <p:spPr>
          <a:xfrm>
            <a:off x="3679502" y="1450994"/>
            <a:ext cx="5968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238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C2E5A-CE1C-96D8-7F37-D197931FF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2" y="71388"/>
            <a:ext cx="11957221" cy="652236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711200" y="71388"/>
            <a:ext cx="10682513" cy="62908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Các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bước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trong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gen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bằng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phương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pháp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giải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tự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thế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mới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(2)</a:t>
            </a:r>
            <a:endParaRPr lang="en-US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159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788953" y="226934"/>
            <a:ext cx="10726057" cy="131860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0" dirty="0" err="1">
                <a:effectLst/>
                <a:latin typeface="Calibri Light" panose="020F0302020204030204" pitchFamily="34" charset="0"/>
              </a:rPr>
              <a:t>Hội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đồng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Hệ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Gen: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phiên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giải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và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dirty="0" err="1">
                <a:latin typeface="Calibri Light" panose="020F0302020204030204" pitchFamily="34" charset="0"/>
              </a:rPr>
              <a:t>hội</a:t>
            </a:r>
            <a:r>
              <a:rPr lang="en-US" sz="4400" b="1" dirty="0">
                <a:latin typeface="Calibri Light" panose="020F0302020204030204" pitchFamily="34" charset="0"/>
              </a:rPr>
              <a:t> </a:t>
            </a:r>
            <a:r>
              <a:rPr lang="en-US" sz="4400" b="1" dirty="0" err="1">
                <a:latin typeface="Calibri Light" panose="020F0302020204030204" pitchFamily="34" charset="0"/>
              </a:rPr>
              <a:t>chẩn</a:t>
            </a:r>
            <a:r>
              <a:rPr lang="en-US" sz="4400" b="1" dirty="0"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những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biến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thể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trong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báo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cáo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kết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quả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NGS </a:t>
            </a:r>
            <a:endParaRPr lang="en-US" sz="4400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5A010FA-897E-14B5-7F31-7C6E1EABF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44" y="1892877"/>
            <a:ext cx="8863257" cy="403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7ECB76-6FF6-2241-5357-587B1F2C95E4}"/>
              </a:ext>
            </a:extLst>
          </p:cNvPr>
          <p:cNvSpPr txBox="1"/>
          <p:nvPr/>
        </p:nvSpPr>
        <p:spPr>
          <a:xfrm>
            <a:off x="1490444" y="6043594"/>
            <a:ext cx="8189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https://ggba.swiss/en/the-first-medical-genomics-center-opens-in-geneva/</a:t>
            </a:r>
          </a:p>
        </p:txBody>
      </p:sp>
    </p:spTree>
    <p:extLst>
      <p:ext uri="{BB962C8B-B14F-4D97-AF65-F5344CB8AC3E}">
        <p14:creationId xmlns:p14="http://schemas.microsoft.com/office/powerpoint/2010/main" val="1769922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9CF3-2092-D51C-E33E-6AB341DCF761}"/>
              </a:ext>
            </a:extLst>
          </p:cNvPr>
          <p:cNvSpPr txBox="1">
            <a:spLocks/>
          </p:cNvSpPr>
          <p:nvPr/>
        </p:nvSpPr>
        <p:spPr>
          <a:xfrm>
            <a:off x="526475" y="278222"/>
            <a:ext cx="11059332" cy="66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/>
              <a:t>Ứng</a:t>
            </a:r>
            <a:r>
              <a:rPr lang="en-US" sz="3200" b="1" dirty="0"/>
              <a:t> </a:t>
            </a:r>
            <a:r>
              <a:rPr lang="en-US" sz="3200" b="1" dirty="0" err="1"/>
              <a:t>dụng</a:t>
            </a:r>
            <a:r>
              <a:rPr lang="en-US" sz="3200" b="1" dirty="0"/>
              <a:t> </a:t>
            </a:r>
            <a:r>
              <a:rPr lang="en-US" sz="3200" b="1" dirty="0" err="1"/>
              <a:t>giải</a:t>
            </a:r>
            <a:r>
              <a:rPr lang="en-US" sz="3200" b="1" dirty="0"/>
              <a:t> </a:t>
            </a:r>
            <a:r>
              <a:rPr lang="en-US" sz="3200" b="1" dirty="0" err="1"/>
              <a:t>trình</a:t>
            </a:r>
            <a:r>
              <a:rPr lang="en-US" sz="3200" b="1" dirty="0"/>
              <a:t> </a:t>
            </a:r>
            <a:r>
              <a:rPr lang="en-US" sz="3200" b="1" dirty="0" err="1"/>
              <a:t>tự</a:t>
            </a:r>
            <a:r>
              <a:rPr lang="en-US" sz="3200" b="1" dirty="0"/>
              <a:t> gen </a:t>
            </a:r>
            <a:r>
              <a:rPr lang="en-US" sz="3200" b="1" dirty="0" err="1"/>
              <a:t>thế</a:t>
            </a:r>
            <a:r>
              <a:rPr lang="en-US" sz="3200" b="1" dirty="0"/>
              <a:t> </a:t>
            </a:r>
            <a:r>
              <a:rPr lang="en-US" sz="3200" b="1" dirty="0" err="1"/>
              <a:t>hệ</a:t>
            </a:r>
            <a:r>
              <a:rPr lang="en-US" sz="3200" b="1" dirty="0"/>
              <a:t> </a:t>
            </a:r>
            <a:r>
              <a:rPr lang="en-US" sz="3200" b="1" dirty="0" err="1"/>
              <a:t>mới</a:t>
            </a:r>
            <a:r>
              <a:rPr lang="en-US" sz="3200" b="1" dirty="0"/>
              <a:t> </a:t>
            </a:r>
            <a:r>
              <a:rPr lang="en-US" sz="3200" b="1" dirty="0" err="1"/>
              <a:t>trong</a:t>
            </a:r>
            <a:r>
              <a:rPr lang="en-US" sz="3200" b="1" dirty="0"/>
              <a:t> </a:t>
            </a:r>
            <a:r>
              <a:rPr lang="en-US" sz="3200" b="1" dirty="0" err="1"/>
              <a:t>lâm</a:t>
            </a:r>
            <a:r>
              <a:rPr lang="en-US" sz="3200" b="1" dirty="0"/>
              <a:t> </a:t>
            </a:r>
            <a:r>
              <a:rPr lang="en-US" sz="3200" b="1" dirty="0" err="1"/>
              <a:t>sàng</a:t>
            </a:r>
            <a:endParaRPr 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AE357-12DA-A36F-04BF-FFFBCCF7F426}"/>
              </a:ext>
            </a:extLst>
          </p:cNvPr>
          <p:cNvSpPr txBox="1"/>
          <p:nvPr/>
        </p:nvSpPr>
        <p:spPr>
          <a:xfrm>
            <a:off x="993258" y="5551623"/>
            <a:ext cx="4215630" cy="271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 dirty="0">
                <a:effectLst/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https://microbenotes.com/next-generation-sequencing-ngs/</a:t>
            </a:r>
            <a:endParaRPr lang="en-US" sz="1100" dirty="0">
              <a:latin typeface="Calibri Light" panose="020F0302020204030204" pitchFamily="34" charset="0"/>
              <a:ea typeface="Abyssinica SIL" panose="02000000000000000000" charset="0"/>
              <a:cs typeface="Calibri Light" panose="020F030202020403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AC4264-19FC-D4D6-57BA-B1EA3617BA32}"/>
              </a:ext>
            </a:extLst>
          </p:cNvPr>
          <p:cNvGrpSpPr/>
          <p:nvPr/>
        </p:nvGrpSpPr>
        <p:grpSpPr>
          <a:xfrm>
            <a:off x="435601" y="1158362"/>
            <a:ext cx="5973730" cy="4292470"/>
            <a:chOff x="1322712" y="1158362"/>
            <a:chExt cx="5973730" cy="4292470"/>
          </a:xfrm>
        </p:grpSpPr>
        <p:pic>
          <p:nvPicPr>
            <p:cNvPr id="6146" name="Picture 2" descr="Next Generation Sequencing (NGS) Techniques">
              <a:extLst>
                <a:ext uri="{FF2B5EF4-FFF2-40B4-BE49-F238E27FC236}">
                  <a16:creationId xmlns:a16="http://schemas.microsoft.com/office/drawing/2014/main" id="{3627F3F2-33D3-004D-6544-3F17CD2214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5" t="1925" r="2781" b="11345"/>
            <a:stretch/>
          </p:blipFill>
          <p:spPr bwMode="auto">
            <a:xfrm>
              <a:off x="1322712" y="1158362"/>
              <a:ext cx="5973730" cy="429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36FAC9-9438-B8E0-0411-B78713BB7B21}"/>
                </a:ext>
              </a:extLst>
            </p:cNvPr>
            <p:cNvSpPr txBox="1"/>
            <p:nvPr/>
          </p:nvSpPr>
          <p:spPr>
            <a:xfrm>
              <a:off x="2593074" y="1247994"/>
              <a:ext cx="3502925" cy="40011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Single Nucleotide Variant (SNV)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E65219-E802-050E-10DB-D666572A0FEF}"/>
              </a:ext>
            </a:extLst>
          </p:cNvPr>
          <p:cNvSpPr txBox="1"/>
          <p:nvPr/>
        </p:nvSpPr>
        <p:spPr>
          <a:xfrm>
            <a:off x="7636625" y="5460823"/>
            <a:ext cx="44778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https://wellcomecollection.org/search/images?query=eaahzt2u#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5DD85-650C-A07C-86D8-72257D02AE7F}"/>
              </a:ext>
            </a:extLst>
          </p:cNvPr>
          <p:cNvGrpSpPr/>
          <p:nvPr/>
        </p:nvGrpSpPr>
        <p:grpSpPr>
          <a:xfrm>
            <a:off x="6658113" y="1593458"/>
            <a:ext cx="2665548" cy="3432669"/>
            <a:chOff x="8833979" y="1391989"/>
            <a:chExt cx="2665548" cy="343266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CD2D97-E493-7036-BEF0-6C6281547EEF}"/>
                </a:ext>
              </a:extLst>
            </p:cNvPr>
            <p:cNvGrpSpPr/>
            <p:nvPr/>
          </p:nvGrpSpPr>
          <p:grpSpPr>
            <a:xfrm>
              <a:off x="8867274" y="2194879"/>
              <a:ext cx="2594811" cy="2629779"/>
              <a:chOff x="8794192" y="1773778"/>
              <a:chExt cx="2259001" cy="21794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6A3B89E-03B5-4C55-750E-4749D14151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48979"/>
              <a:stretch/>
            </p:blipFill>
            <p:spPr>
              <a:xfrm>
                <a:off x="8810192" y="1773778"/>
                <a:ext cx="2198467" cy="104850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FB5BEFE-89F9-F95A-54A0-4D9F39B6C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1091"/>
              <a:stretch/>
            </p:blipFill>
            <p:spPr>
              <a:xfrm>
                <a:off x="8945718" y="2904747"/>
                <a:ext cx="2107475" cy="104850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023A040-F523-7E9C-659D-0F63B9A87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96484"/>
              <a:stretch/>
            </p:blipFill>
            <p:spPr>
              <a:xfrm>
                <a:off x="8794192" y="2904747"/>
                <a:ext cx="151526" cy="104850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070832-DDB9-7377-4C58-204258429AF0}"/>
                </a:ext>
              </a:extLst>
            </p:cNvPr>
            <p:cNvSpPr txBox="1"/>
            <p:nvPr/>
          </p:nvSpPr>
          <p:spPr>
            <a:xfrm>
              <a:off x="8833979" y="1391989"/>
              <a:ext cx="26655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Copy Number Variation (CNV)</a:t>
              </a:r>
              <a:br>
                <a:rPr lang="en-US" sz="1200" b="1" dirty="0"/>
              </a:br>
              <a:r>
                <a:rPr lang="en-US" sz="1200" b="1" dirty="0"/>
                <a:t>Low-Pass Genome Sequencing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CC9969-9147-D7AD-5DBF-D2F0B7E23E21}"/>
              </a:ext>
            </a:extLst>
          </p:cNvPr>
          <p:cNvSpPr/>
          <p:nvPr/>
        </p:nvSpPr>
        <p:spPr>
          <a:xfrm>
            <a:off x="6658114" y="1323978"/>
            <a:ext cx="2676232" cy="386257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43AA00-0F43-EB59-998A-6B82F126C2A4}"/>
              </a:ext>
            </a:extLst>
          </p:cNvPr>
          <p:cNvSpPr/>
          <p:nvPr/>
        </p:nvSpPr>
        <p:spPr>
          <a:xfrm>
            <a:off x="6865459" y="1593458"/>
            <a:ext cx="2289755" cy="64246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A62C2B43-D5C9-A4AB-CD31-8C0958F8120C}"/>
              </a:ext>
            </a:extLst>
          </p:cNvPr>
          <p:cNvSpPr/>
          <p:nvPr/>
        </p:nvSpPr>
        <p:spPr>
          <a:xfrm rot="2536163">
            <a:off x="8561540" y="3709720"/>
            <a:ext cx="300251" cy="3957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67F6720-3846-2D46-4CFB-CA8174E6EF51}"/>
              </a:ext>
            </a:extLst>
          </p:cNvPr>
          <p:cNvCxnSpPr>
            <a:cxnSpLocks/>
          </p:cNvCxnSpPr>
          <p:nvPr/>
        </p:nvCxnSpPr>
        <p:spPr>
          <a:xfrm>
            <a:off x="6658113" y="2235927"/>
            <a:ext cx="2684942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6AD25C9-82B7-966C-5C7D-B02A8D6617D7}"/>
              </a:ext>
            </a:extLst>
          </p:cNvPr>
          <p:cNvSpPr/>
          <p:nvPr/>
        </p:nvSpPr>
        <p:spPr>
          <a:xfrm>
            <a:off x="9614527" y="1753162"/>
            <a:ext cx="2342338" cy="56422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Karyotype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0BB4C7A-6785-3346-E42B-608DCF65B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527" y="2236674"/>
            <a:ext cx="2355114" cy="23213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4" name="Arrow: Up 23">
            <a:extLst>
              <a:ext uri="{FF2B5EF4-FFF2-40B4-BE49-F238E27FC236}">
                <a16:creationId xmlns:a16="http://schemas.microsoft.com/office/drawing/2014/main" id="{A0C78A3B-5EF3-C567-92BC-70A6DA5F8BEE}"/>
              </a:ext>
            </a:extLst>
          </p:cNvPr>
          <p:cNvSpPr/>
          <p:nvPr/>
        </p:nvSpPr>
        <p:spPr>
          <a:xfrm rot="19967583">
            <a:off x="11809309" y="3941057"/>
            <a:ext cx="82942" cy="206734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3C6C4B-EC84-FC6B-D3B0-43D4AD60D3EE}"/>
              </a:ext>
            </a:extLst>
          </p:cNvPr>
          <p:cNvCxnSpPr>
            <a:cxnSpLocks/>
          </p:cNvCxnSpPr>
          <p:nvPr/>
        </p:nvCxnSpPr>
        <p:spPr>
          <a:xfrm flipV="1">
            <a:off x="9591838" y="2236674"/>
            <a:ext cx="2377803" cy="1162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46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2FDC-DBEB-99F5-E8DD-22AC2DE42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vi-VN" sz="7200" b="1" i="0" dirty="0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Xin chân thành cảm ơn!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8AAA23-BC4D-773B-8E37-395D5A12E1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525241"/>
            <a:ext cx="8825658" cy="1314450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Luu Phuc Loi, PhD</a:t>
            </a:r>
          </a:p>
          <a:p>
            <a:pPr algn="ctr"/>
            <a:r>
              <a:rPr lang="en-US" dirty="0" err="1">
                <a:solidFill>
                  <a:schemeClr val="tx1"/>
                </a:solidFill>
              </a:rPr>
              <a:t>Zalo</a:t>
            </a:r>
            <a:r>
              <a:rPr lang="en-US" dirty="0">
                <a:solidFill>
                  <a:schemeClr val="tx1"/>
                </a:solidFill>
              </a:rPr>
              <a:t>: 0901802182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Email: luu.p.loi@googlemail.com</a:t>
            </a:r>
          </a:p>
        </p:txBody>
      </p:sp>
    </p:spTree>
    <p:extLst>
      <p:ext uri="{BB962C8B-B14F-4D97-AF65-F5344CB8AC3E}">
        <p14:creationId xmlns:p14="http://schemas.microsoft.com/office/powerpoint/2010/main" val="322110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635A84-5931-D1B3-DAA6-7EB2A6DD0E54}"/>
              </a:ext>
            </a:extLst>
          </p:cNvPr>
          <p:cNvSpPr txBox="1">
            <a:spLocks/>
          </p:cNvSpPr>
          <p:nvPr/>
        </p:nvSpPr>
        <p:spPr>
          <a:xfrm>
            <a:off x="957943" y="401074"/>
            <a:ext cx="10348687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Content of Lecture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102E0B-9F84-E59D-665A-5A742E7E06CD}"/>
              </a:ext>
            </a:extLst>
          </p:cNvPr>
          <p:cNvSpPr txBox="1">
            <a:spLocks/>
          </p:cNvSpPr>
          <p:nvPr/>
        </p:nvSpPr>
        <p:spPr>
          <a:xfrm>
            <a:off x="544204" y="1613647"/>
            <a:ext cx="10762426" cy="4425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just">
              <a:buFont typeface="+mj-lt"/>
              <a:buAutoNum type="arabicPeriod"/>
            </a:pP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Review NGS platforms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Review Library Prep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Review Genomic Testing</a:t>
            </a:r>
          </a:p>
        </p:txBody>
      </p:sp>
    </p:spTree>
    <p:extLst>
      <p:ext uri="{BB962C8B-B14F-4D97-AF65-F5344CB8AC3E}">
        <p14:creationId xmlns:p14="http://schemas.microsoft.com/office/powerpoint/2010/main" val="183364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na sequencing">
            <a:extLst>
              <a:ext uri="{FF2B5EF4-FFF2-40B4-BE49-F238E27FC236}">
                <a16:creationId xmlns:a16="http://schemas.microsoft.com/office/drawing/2014/main" id="{3033899D-DF7A-854B-6584-15B9A56A9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32" y="1057467"/>
            <a:ext cx="5400054" cy="500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331496"/>
            <a:ext cx="10515600" cy="5491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err="1">
                <a:latin typeface="Calibri Light" panose="020F0302020204030204" pitchFamily="34" charset="0"/>
              </a:rPr>
              <a:t>Giải</a:t>
            </a:r>
            <a:r>
              <a:rPr lang="en-US" sz="4400" b="1" dirty="0">
                <a:latin typeface="Calibri Light" panose="020F0302020204030204" pitchFamily="34" charset="0"/>
              </a:rPr>
              <a:t> </a:t>
            </a:r>
            <a:r>
              <a:rPr lang="en-US" sz="4400" b="1" dirty="0" err="1">
                <a:latin typeface="Calibri Light" panose="020F0302020204030204" pitchFamily="34" charset="0"/>
              </a:rPr>
              <a:t>trình</a:t>
            </a:r>
            <a:r>
              <a:rPr lang="en-US" sz="4400" b="1" dirty="0">
                <a:latin typeface="Calibri Light" panose="020F0302020204030204" pitchFamily="34" charset="0"/>
              </a:rPr>
              <a:t> </a:t>
            </a:r>
            <a:r>
              <a:rPr lang="en-US" sz="4400" b="1" dirty="0" err="1">
                <a:latin typeface="Calibri Light" panose="020F0302020204030204" pitchFamily="34" charset="0"/>
              </a:rPr>
              <a:t>tự</a:t>
            </a:r>
            <a:r>
              <a:rPr lang="en-US" sz="4400" b="1" dirty="0">
                <a:latin typeface="Calibri Light" panose="020F0302020204030204" pitchFamily="34" charset="0"/>
              </a:rPr>
              <a:t> gen </a:t>
            </a:r>
            <a:r>
              <a:rPr lang="en-US" sz="4400" b="1" dirty="0" err="1">
                <a:latin typeface="Calibri Light" panose="020F0302020204030204" pitchFamily="34" charset="0"/>
              </a:rPr>
              <a:t>thế</a:t>
            </a:r>
            <a:r>
              <a:rPr lang="en-US" sz="4400" b="1" dirty="0">
                <a:latin typeface="Calibri Light" panose="020F0302020204030204" pitchFamily="34" charset="0"/>
              </a:rPr>
              <a:t> </a:t>
            </a:r>
            <a:r>
              <a:rPr lang="en-US" sz="4400" b="1" dirty="0" err="1">
                <a:latin typeface="Calibri Light" panose="020F0302020204030204" pitchFamily="34" charset="0"/>
              </a:rPr>
              <a:t>hệ</a:t>
            </a:r>
            <a:r>
              <a:rPr lang="en-US" sz="4400" b="1" dirty="0">
                <a:latin typeface="Calibri Light" panose="020F0302020204030204" pitchFamily="34" charset="0"/>
              </a:rPr>
              <a:t> </a:t>
            </a:r>
            <a:r>
              <a:rPr lang="en-US" sz="4400" b="1" dirty="0" err="1">
                <a:latin typeface="Calibri Light" panose="020F0302020204030204" pitchFamily="34" charset="0"/>
              </a:rPr>
              <a:t>mới</a:t>
            </a:r>
            <a:r>
              <a:rPr lang="en-US" sz="4400" b="1" dirty="0">
                <a:latin typeface="Calibri Light" panose="020F0302020204030204" pitchFamily="34" charset="0"/>
              </a:rPr>
              <a:t> (NGS)</a:t>
            </a:r>
            <a:endParaRPr lang="en-US" sz="4400" dirty="0">
              <a:latin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83C5E-5F94-4EFA-2986-F21E075D253A}"/>
              </a:ext>
            </a:extLst>
          </p:cNvPr>
          <p:cNvSpPr txBox="1"/>
          <p:nvPr/>
        </p:nvSpPr>
        <p:spPr>
          <a:xfrm>
            <a:off x="488499" y="6315678"/>
            <a:ext cx="58381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https://www.genome.gov/about-genomics/fact-sheets/Sequencing-Human-Genome-cost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55DFB64-28FA-C5F1-EB27-8FD11E389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3"/>
          <a:stretch>
            <a:fillRect/>
          </a:stretch>
        </p:blipFill>
        <p:spPr bwMode="auto">
          <a:xfrm>
            <a:off x="7189439" y="1481819"/>
            <a:ext cx="3368584" cy="1984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007755-BBA1-B0E0-8D41-916F449BA7F6}"/>
              </a:ext>
            </a:extLst>
          </p:cNvPr>
          <p:cNvSpPr txBox="1"/>
          <p:nvPr/>
        </p:nvSpPr>
        <p:spPr>
          <a:xfrm>
            <a:off x="7419716" y="990450"/>
            <a:ext cx="2937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D</a:t>
            </a:r>
            <a:r>
              <a:rPr lang="en-US" sz="2400" b="1" i="0" dirty="0">
                <a:effectLst/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e novo assembly</a:t>
            </a:r>
          </a:p>
        </p:txBody>
      </p:sp>
      <p:pic>
        <p:nvPicPr>
          <p:cNvPr id="10" name="Picture 6" descr="Explanation of mapping. ">
            <a:extLst>
              <a:ext uri="{FF2B5EF4-FFF2-40B4-BE49-F238E27FC236}">
                <a16:creationId xmlns:a16="http://schemas.microsoft.com/office/drawing/2014/main" id="{578B4B27-F1EE-17D2-AEA4-37A202837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439" y="4166044"/>
            <a:ext cx="3410556" cy="1984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3EBFC8-9739-E2A1-75F3-E7E25311F17E}"/>
              </a:ext>
            </a:extLst>
          </p:cNvPr>
          <p:cNvSpPr txBox="1"/>
          <p:nvPr/>
        </p:nvSpPr>
        <p:spPr>
          <a:xfrm>
            <a:off x="7384541" y="3657576"/>
            <a:ext cx="2937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Mapping to reference</a:t>
            </a:r>
            <a:endParaRPr lang="en-US" sz="2400" b="1" i="0" dirty="0">
              <a:effectLst/>
              <a:latin typeface="Calibri Light" panose="020F0302020204030204" pitchFamily="34" charset="0"/>
              <a:ea typeface="Abyssinica SIL" panose="02000000000000000000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993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798939" y="161018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latin typeface="Calibri Light" panose="020F0302020204030204" pitchFamily="34" charset="0"/>
              </a:rPr>
              <a:t>Giải</a:t>
            </a:r>
            <a:r>
              <a:rPr lang="en-US" sz="3600" b="1" dirty="0"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latin typeface="Calibri Light" panose="020F0302020204030204" pitchFamily="34" charset="0"/>
              </a:rPr>
              <a:t>trình</a:t>
            </a:r>
            <a:r>
              <a:rPr lang="en-US" sz="3600" b="1" dirty="0"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latin typeface="Calibri Light" panose="020F0302020204030204" pitchFamily="34" charset="0"/>
              </a:rPr>
              <a:t>tự</a:t>
            </a:r>
            <a:r>
              <a:rPr lang="en-US" sz="3600" b="1" dirty="0">
                <a:latin typeface="Calibri Light" panose="020F0302020204030204" pitchFamily="34" charset="0"/>
              </a:rPr>
              <a:t> gen </a:t>
            </a:r>
            <a:r>
              <a:rPr lang="en-US" sz="3600" b="1" dirty="0" err="1">
                <a:latin typeface="Calibri Light" panose="020F0302020204030204" pitchFamily="34" charset="0"/>
              </a:rPr>
              <a:t>thế</a:t>
            </a:r>
            <a:r>
              <a:rPr lang="en-US" sz="3600" b="1" dirty="0"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latin typeface="Calibri Light" panose="020F0302020204030204" pitchFamily="34" charset="0"/>
              </a:rPr>
              <a:t>hệ</a:t>
            </a:r>
            <a:r>
              <a:rPr lang="en-US" sz="3600" b="1" dirty="0"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latin typeface="Calibri Light" panose="020F0302020204030204" pitchFamily="34" charset="0"/>
              </a:rPr>
              <a:t>mới</a:t>
            </a:r>
            <a:r>
              <a:rPr lang="en-US" sz="3600" b="1" dirty="0">
                <a:latin typeface="Calibri Light" panose="020F0302020204030204" pitchFamily="34" charset="0"/>
              </a:rPr>
              <a:t> (NGS): </a:t>
            </a:r>
            <a:r>
              <a:rPr lang="en-US" sz="3600" b="1" dirty="0" err="1">
                <a:solidFill>
                  <a:schemeClr val="accent4"/>
                </a:solidFill>
                <a:latin typeface="Calibri Light" panose="020F0302020204030204" pitchFamily="34" charset="0"/>
              </a:rPr>
              <a:t>Có</a:t>
            </a:r>
            <a:r>
              <a:rPr lang="en-US" sz="3600" b="1" dirty="0">
                <a:solidFill>
                  <a:schemeClr val="accent4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chemeClr val="accent4"/>
                </a:solidFill>
                <a:latin typeface="Calibri Light" panose="020F0302020204030204" pitchFamily="34" charset="0"/>
              </a:rPr>
              <a:t>hệ</a:t>
            </a:r>
            <a:r>
              <a:rPr lang="en-US" sz="3600" b="1" dirty="0">
                <a:solidFill>
                  <a:schemeClr val="accent4"/>
                </a:solidFill>
                <a:latin typeface="Calibri Light" panose="020F0302020204030204" pitchFamily="34" charset="0"/>
              </a:rPr>
              <a:t> gen </a:t>
            </a:r>
            <a:r>
              <a:rPr lang="en-US" sz="3600" b="1" dirty="0" err="1">
                <a:solidFill>
                  <a:schemeClr val="accent4"/>
                </a:solidFill>
                <a:latin typeface="Calibri Light" panose="020F0302020204030204" pitchFamily="34" charset="0"/>
              </a:rPr>
              <a:t>tham</a:t>
            </a:r>
            <a:r>
              <a:rPr lang="en-US" sz="3600" b="1" dirty="0">
                <a:solidFill>
                  <a:schemeClr val="accent4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chemeClr val="accent4"/>
                </a:solidFill>
                <a:latin typeface="Calibri Light" panose="020F0302020204030204" pitchFamily="34" charset="0"/>
              </a:rPr>
              <a:t>chiếu</a:t>
            </a:r>
            <a:endParaRPr lang="en-US" sz="3600" dirty="0">
              <a:solidFill>
                <a:schemeClr val="accent4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07755-BBA1-B0E0-8D41-916F449BA7F6}"/>
              </a:ext>
            </a:extLst>
          </p:cNvPr>
          <p:cNvSpPr txBox="1"/>
          <p:nvPr/>
        </p:nvSpPr>
        <p:spPr>
          <a:xfrm>
            <a:off x="1753868" y="1049772"/>
            <a:ext cx="29371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sz="28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D</a:t>
            </a:r>
            <a:r>
              <a:rPr lang="en-US" sz="2800" b="1" i="0" dirty="0">
                <a:effectLst/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e novo assembly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3EBFC8-9739-E2A1-75F3-E7E25311F17E}"/>
              </a:ext>
            </a:extLst>
          </p:cNvPr>
          <p:cNvSpPr txBox="1"/>
          <p:nvPr/>
        </p:nvSpPr>
        <p:spPr>
          <a:xfrm>
            <a:off x="7118261" y="1049772"/>
            <a:ext cx="3537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sz="28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Mapping to reference</a:t>
            </a:r>
            <a:endParaRPr lang="en-US" sz="2800" b="1" i="0" dirty="0">
              <a:effectLst/>
              <a:latin typeface="Calibri Light" panose="020F0302020204030204" pitchFamily="34" charset="0"/>
              <a:ea typeface="Abyssinica SIL" panose="02000000000000000000" charset="0"/>
              <a:cs typeface="Calibri Light" panose="020F030202020403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CA9D7F3-225C-DE9B-BC38-E2F7607FB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3745" b="3119"/>
          <a:stretch/>
        </p:blipFill>
        <p:spPr bwMode="auto">
          <a:xfrm>
            <a:off x="6658902" y="1790007"/>
            <a:ext cx="4167957" cy="397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he History of Jigsaw Puzzles | Blue Kazoo">
            <a:extLst>
              <a:ext uri="{FF2B5EF4-FFF2-40B4-BE49-F238E27FC236}">
                <a16:creationId xmlns:a16="http://schemas.microsoft.com/office/drawing/2014/main" id="{A1958ED8-6A2E-E255-F86A-4C922BB4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95" y="214312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DFD90F-150D-087C-B921-19072CB526F6}"/>
              </a:ext>
            </a:extLst>
          </p:cNvPr>
          <p:cNvCxnSpPr>
            <a:cxnSpLocks/>
          </p:cNvCxnSpPr>
          <p:nvPr/>
        </p:nvCxnSpPr>
        <p:spPr>
          <a:xfrm>
            <a:off x="6164634" y="1122342"/>
            <a:ext cx="0" cy="474142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11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745083" y="1241946"/>
            <a:ext cx="2332150" cy="33841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Giải</a:t>
            </a:r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trình</a:t>
            </a:r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tự</a:t>
            </a:r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4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thế</a:t>
            </a:r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mới</a:t>
            </a:r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(NGS):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giải</a:t>
            </a:r>
            <a:r>
              <a:rPr lang="en-US" sz="4000" b="1" dirty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trình</a:t>
            </a:r>
            <a:r>
              <a:rPr lang="en-US" sz="4000" b="1" dirty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tự</a:t>
            </a:r>
            <a:r>
              <a:rPr lang="en-US" sz="4000" b="1" dirty="0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song </a:t>
            </a:r>
            <a:r>
              <a:rPr lang="en-US" sz="4000" b="1" dirty="0" err="1">
                <a:solidFill>
                  <a:schemeClr val="accent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song</a:t>
            </a:r>
            <a:endParaRPr lang="en-US" sz="4000" dirty="0">
              <a:solidFill>
                <a:schemeClr val="accent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0409DE-0B44-264F-91A3-7659C542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567" y="182499"/>
            <a:ext cx="4708478" cy="6534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9FAFB-6553-81DF-A3B1-EDA9388B4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467" y="4472768"/>
            <a:ext cx="2076450" cy="200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0F1D2B-959A-A703-14C2-CF603D1D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5686"/>
          <a:stretch/>
        </p:blipFill>
        <p:spPr>
          <a:xfrm>
            <a:off x="1344128" y="5625804"/>
            <a:ext cx="2076450" cy="286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D8C1F0-7364-6BDF-1E15-62E94B36E5E0}"/>
              </a:ext>
            </a:extLst>
          </p:cNvPr>
          <p:cNvSpPr txBox="1"/>
          <p:nvPr/>
        </p:nvSpPr>
        <p:spPr>
          <a:xfrm>
            <a:off x="75524" y="6488668"/>
            <a:ext cx="3001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effectLst/>
                <a:latin typeface="Calibri Light" panose="020F0302020204030204" pitchFamily="34" charset="0"/>
              </a:rPr>
              <a:t>10.1007/s40142-015-0076-8</a:t>
            </a:r>
            <a:endParaRPr lang="en-US" b="0" i="0" dirty="0">
              <a:effectLst/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60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631712" y="240964"/>
            <a:ext cx="10819066" cy="6744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NGS vs Sanger</a:t>
            </a:r>
            <a:endParaRPr lang="en-US" sz="4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18B47-1C06-D629-1710-205B711FB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75" y="1072050"/>
            <a:ext cx="11766741" cy="56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8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CBBC-5212-4C4D-4800-43F4AD25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45" y="238841"/>
            <a:ext cx="10680801" cy="841729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Quan </a:t>
            </a:r>
            <a:r>
              <a:rPr lang="en-US" sz="40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nhân</a:t>
            </a:r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quả</a:t>
            </a:r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Biến</a:t>
            </a:r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thể</a:t>
            </a:r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40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và</a:t>
            </a:r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bệnh</a:t>
            </a:r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i="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 </a:t>
            </a:r>
            <a:r>
              <a:rPr lang="en-US" sz="4000" b="1" i="0" dirty="0" err="1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truyền</a:t>
            </a:r>
            <a:endParaRPr lang="en-US" sz="4000" b="1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 descr="Figure 1.Omics technologies have accelerated our understanding of the complex molecular interactions in biological systems.">
            <a:extLst>
              <a:ext uri="{FF2B5EF4-FFF2-40B4-BE49-F238E27FC236}">
                <a16:creationId xmlns:a16="http://schemas.microsoft.com/office/drawing/2014/main" id="{B9948071-8357-F05A-720F-702C209D04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45" y="1148579"/>
            <a:ext cx="11133537" cy="24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5BEF2B-3CFE-5574-4ABC-E7FDB8B6E07D}"/>
              </a:ext>
            </a:extLst>
          </p:cNvPr>
          <p:cNvSpPr txBox="1"/>
          <p:nvPr/>
        </p:nvSpPr>
        <p:spPr>
          <a:xfrm>
            <a:off x="574853" y="5440717"/>
            <a:ext cx="24176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i="0" dirty="0">
                <a:effectLst/>
                <a:latin typeface="Calibri Light" panose="020F0302020204030204" pitchFamily="34" charset="0"/>
              </a:rPr>
              <a:t>10.5772/intechopen.71769</a:t>
            </a:r>
            <a:endParaRPr lang="en-US" sz="9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35F71-61E4-384A-7B2D-163B2AD523AC}"/>
              </a:ext>
            </a:extLst>
          </p:cNvPr>
          <p:cNvSpPr txBox="1"/>
          <p:nvPr/>
        </p:nvSpPr>
        <p:spPr>
          <a:xfrm>
            <a:off x="559562" y="3658163"/>
            <a:ext cx="2417683" cy="1431161"/>
          </a:xfrm>
          <a:prstGeom prst="rect">
            <a:avLst/>
          </a:prstGeom>
          <a:solidFill>
            <a:schemeClr val="tx1"/>
          </a:solidFill>
          <a:ln w="19050" cap="rnd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17683"/>
                      <a:gd name="connsiteY0" fmla="*/ 0 h 1431161"/>
                      <a:gd name="connsiteX1" fmla="*/ 2417683 w 2417683"/>
                      <a:gd name="connsiteY1" fmla="*/ 0 h 1431161"/>
                      <a:gd name="connsiteX2" fmla="*/ 2417683 w 2417683"/>
                      <a:gd name="connsiteY2" fmla="*/ 1431161 h 1431161"/>
                      <a:gd name="connsiteX3" fmla="*/ 0 w 2417683"/>
                      <a:gd name="connsiteY3" fmla="*/ 1431161 h 1431161"/>
                      <a:gd name="connsiteX4" fmla="*/ 0 w 2417683"/>
                      <a:gd name="connsiteY4" fmla="*/ 0 h 1431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7683" h="1431161" extrusionOk="0">
                        <a:moveTo>
                          <a:pt x="0" y="0"/>
                        </a:moveTo>
                        <a:cubicBezTo>
                          <a:pt x="450879" y="118645"/>
                          <a:pt x="1421577" y="116012"/>
                          <a:pt x="2417683" y="0"/>
                        </a:cubicBezTo>
                        <a:cubicBezTo>
                          <a:pt x="2298412" y="472790"/>
                          <a:pt x="2310733" y="925072"/>
                          <a:pt x="2417683" y="1431161"/>
                        </a:cubicBezTo>
                        <a:cubicBezTo>
                          <a:pt x="1501515" y="1565761"/>
                          <a:pt x="678862" y="1273965"/>
                          <a:pt x="0" y="1431161"/>
                        </a:cubicBezTo>
                        <a:cubicBezTo>
                          <a:pt x="-960" y="775802"/>
                          <a:pt x="86719" y="4470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PAH gene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  …A</a:t>
            </a:r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CGAT…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   …A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CGAT…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NM_000277.3(PAH):c.971T&gt;A</a:t>
            </a:r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DC164-0BAA-7CDA-7A3E-A04E24BFB6B1}"/>
              </a:ext>
            </a:extLst>
          </p:cNvPr>
          <p:cNvSpPr txBox="1"/>
          <p:nvPr/>
        </p:nvSpPr>
        <p:spPr>
          <a:xfrm>
            <a:off x="3386921" y="3658163"/>
            <a:ext cx="2417683" cy="1431161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PAH mRNA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  …A</a:t>
            </a:r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CGAU…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   …A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CGAU…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NM_000277.3(PAH):c.971T&gt;A</a:t>
            </a:r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D15EA-9E89-5E53-A933-47C359EAF828}"/>
              </a:ext>
            </a:extLst>
          </p:cNvPr>
          <p:cNvSpPr txBox="1"/>
          <p:nvPr/>
        </p:nvSpPr>
        <p:spPr>
          <a:xfrm>
            <a:off x="6223622" y="3670856"/>
            <a:ext cx="2544821" cy="1431161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PAH protein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  …</a:t>
            </a:r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Ile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-Asp…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   …</a:t>
            </a:r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Asn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-Asp…</a:t>
            </a:r>
          </a:p>
          <a:p>
            <a:pPr algn="just"/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fr-FR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NM_000277.3(PAH):p.Ile324Asn</a:t>
            </a:r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72F0C-6F5B-2D9E-E597-72C4C6B6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877" y="5388925"/>
            <a:ext cx="1984767" cy="1389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519413-B11A-A0BE-9788-952DD9A6D17B}"/>
              </a:ext>
            </a:extLst>
          </p:cNvPr>
          <p:cNvSpPr txBox="1"/>
          <p:nvPr/>
        </p:nvSpPr>
        <p:spPr>
          <a:xfrm>
            <a:off x="9080037" y="3651876"/>
            <a:ext cx="2593345" cy="1600438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PAH</a:t>
            </a:r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 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Phe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Tyr</a:t>
            </a:r>
          </a:p>
          <a:p>
            <a:pPr algn="just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PAH</a:t>
            </a: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  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Phe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Tyr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890E1785-2E5D-2207-147E-F6316EC74024}"/>
              </a:ext>
            </a:extLst>
          </p:cNvPr>
          <p:cNvSpPr/>
          <p:nvPr/>
        </p:nvSpPr>
        <p:spPr>
          <a:xfrm>
            <a:off x="10550897" y="4717145"/>
            <a:ext cx="189673" cy="614262"/>
          </a:xfrm>
          <a:prstGeom prst="mathMultiply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CF02D-08DC-0E27-2ECD-92CAF0E8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220" y="5384381"/>
            <a:ext cx="1984767" cy="1385495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281A177-19A4-F359-1895-E2C92B0648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9" r="25832"/>
          <a:stretch/>
        </p:blipFill>
        <p:spPr>
          <a:xfrm>
            <a:off x="9336530" y="5353385"/>
            <a:ext cx="1943037" cy="14354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56D794C-27C6-E21A-BC5C-64488AC36135}"/>
              </a:ext>
            </a:extLst>
          </p:cNvPr>
          <p:cNvSpPr/>
          <p:nvPr/>
        </p:nvSpPr>
        <p:spPr>
          <a:xfrm>
            <a:off x="3023532" y="4169044"/>
            <a:ext cx="296303" cy="548101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9CAF0CF-B21D-FE74-42C0-F18075882DAF}"/>
              </a:ext>
            </a:extLst>
          </p:cNvPr>
          <p:cNvSpPr/>
          <p:nvPr/>
        </p:nvSpPr>
        <p:spPr>
          <a:xfrm>
            <a:off x="5905677" y="4169044"/>
            <a:ext cx="296303" cy="548101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2BB60C8-2234-C06D-3F24-37F796F6AF9E}"/>
              </a:ext>
            </a:extLst>
          </p:cNvPr>
          <p:cNvSpPr/>
          <p:nvPr/>
        </p:nvSpPr>
        <p:spPr>
          <a:xfrm>
            <a:off x="8790394" y="4169044"/>
            <a:ext cx="296303" cy="548101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65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27592-4AE7-2453-5EAC-E9B2F2765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30559"/>
          </a:xfrm>
        </p:spPr>
        <p:txBody>
          <a:bodyPr/>
          <a:lstStyle/>
          <a:p>
            <a:r>
              <a:rPr lang="en-US" sz="4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Introduction to NGS platforms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588BC-2C93-D2B4-EAD1-33ED7CD84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90" y="1444336"/>
            <a:ext cx="10529310" cy="476423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Sanger sequencing: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>
                <a:hlinkClick r:id="rId2"/>
              </a:rPr>
              <a:t>https://youtu.be/XtblMQ-Al0g?si=Q0CEaWzNvXDOIQWO</a:t>
            </a:r>
            <a:endParaRPr lang="en-GB" dirty="0"/>
          </a:p>
          <a:p>
            <a:r>
              <a:rPr lang="en-GB" dirty="0"/>
              <a:t>Short read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 err="1"/>
              <a:t>Onso</a:t>
            </a:r>
            <a:r>
              <a:rPr lang="en-GB" dirty="0"/>
              <a:t> (</a:t>
            </a:r>
            <a:r>
              <a:rPr lang="en-GB" dirty="0" err="1"/>
              <a:t>Pacbio</a:t>
            </a:r>
            <a:r>
              <a:rPr lang="en-GB" dirty="0"/>
              <a:t>): </a:t>
            </a:r>
            <a:r>
              <a:rPr lang="en-GB" dirty="0">
                <a:hlinkClick r:id="rId3"/>
              </a:rPr>
              <a:t>https://youtu.be/tFmNO5rVoeM?si=ft4S8N9tbJ1We_GA</a:t>
            </a:r>
            <a:endParaRPr lang="en-GB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 err="1"/>
              <a:t>GeneMind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https://youtu.be/2SLemogG8v4?si=G_qIGS8WjtcAvwV7</a:t>
            </a:r>
            <a:endParaRPr lang="en-GB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/>
              <a:t>Illumina: </a:t>
            </a:r>
            <a:r>
              <a:rPr lang="en-GB" dirty="0">
                <a:hlinkClick r:id="rId5"/>
              </a:rPr>
              <a:t>https://youtu.be/-Kw5ov-orzU?si=1izVr8sZk6wPn4ii</a:t>
            </a:r>
            <a:endParaRPr lang="en-GB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/>
              <a:t>MGI: </a:t>
            </a:r>
            <a:r>
              <a:rPr lang="en-GB" dirty="0">
                <a:hlinkClick r:id="rId6"/>
              </a:rPr>
              <a:t>https://youtu.be/4_h4wNIyfk0?si=xrMMF9EEbj-_SH19</a:t>
            </a:r>
            <a:endParaRPr lang="en-GB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/>
              <a:t>Ion Torrent (Thermal Fisher): </a:t>
            </a:r>
            <a:r>
              <a:rPr lang="en-GB" dirty="0">
                <a:hlinkClick r:id="rId7"/>
              </a:rPr>
              <a:t>https://youtu.be/qso3tdp0IPo?si=ACOAbgHL2dJl0cM8</a:t>
            </a:r>
            <a:endParaRPr lang="en-GB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 err="1"/>
              <a:t>Aviti</a:t>
            </a:r>
            <a:r>
              <a:rPr lang="en-GB" dirty="0"/>
              <a:t> (Element Biosciences): </a:t>
            </a:r>
            <a:r>
              <a:rPr lang="en-GB" dirty="0">
                <a:hlinkClick r:id="rId8"/>
              </a:rPr>
              <a:t>https://youtu.be/pSwWofrRu3Y?si=A9Hid5fvLdcyN8rq</a:t>
            </a:r>
            <a:endParaRPr lang="en-GB" dirty="0"/>
          </a:p>
          <a:p>
            <a:r>
              <a:rPr lang="en-GB" dirty="0"/>
              <a:t>Long read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 err="1"/>
              <a:t>Revio</a:t>
            </a:r>
            <a:r>
              <a:rPr lang="en-GB" dirty="0"/>
              <a:t> (</a:t>
            </a:r>
            <a:r>
              <a:rPr lang="en-GB" dirty="0" err="1"/>
              <a:t>Pacbio</a:t>
            </a:r>
            <a:r>
              <a:rPr lang="en-GB" dirty="0"/>
              <a:t>): </a:t>
            </a:r>
            <a:r>
              <a:rPr lang="en-GB" dirty="0">
                <a:hlinkClick r:id="rId9"/>
              </a:rPr>
              <a:t>https://youtu.be/mXcDYKnIDE8?si=QUvHRCWHlba7uF5N</a:t>
            </a:r>
            <a:endParaRPr lang="en-GB" dirty="0"/>
          </a:p>
          <a:p>
            <a:pPr lvl="1">
              <a:buFont typeface="Wingdings" panose="05000000000000000000" pitchFamily="2" charset="2"/>
              <a:buChar char="q"/>
            </a:pPr>
            <a:r>
              <a:rPr lang="en-GB" dirty="0"/>
              <a:t>ONT: </a:t>
            </a:r>
            <a:r>
              <a:rPr lang="en-GB" dirty="0">
                <a:hlinkClick r:id="rId10"/>
              </a:rPr>
              <a:t>https://youtu.be/MFVcj4VZHuU?si=hyRf8jU3WZRXcQF_</a:t>
            </a:r>
            <a:endParaRPr lang="en-GB" dirty="0"/>
          </a:p>
        </p:txBody>
      </p:sp>
      <p:pic>
        <p:nvPicPr>
          <p:cNvPr id="1026" name="Picture 2" descr="Element AVITI System Sequencing Instrument | Element Biosciences">
            <a:extLst>
              <a:ext uri="{FF2B5EF4-FFF2-40B4-BE49-F238E27FC236}">
                <a16:creationId xmlns:a16="http://schemas.microsoft.com/office/drawing/2014/main" id="{906C3886-C447-56E2-FD29-6A4F067BE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000" y="3990975"/>
            <a:ext cx="1818133" cy="1422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cBio Announces Revio, a Revolutionary New Long Read Sequencing System  Designed to Provide 15 Times More HiFi Data and Human Genomes at Scale for  Under $1,000 - PacBio">
            <a:extLst>
              <a:ext uri="{FF2B5EF4-FFF2-40B4-BE49-F238E27FC236}">
                <a16:creationId xmlns:a16="http://schemas.microsoft.com/office/drawing/2014/main" id="{1E7CED4B-91CF-3FC0-7D07-01DAC4C3E6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5" t="6636" r="20999" b="9909"/>
          <a:stretch/>
        </p:blipFill>
        <p:spPr bwMode="auto">
          <a:xfrm>
            <a:off x="8727228" y="5097042"/>
            <a:ext cx="1166516" cy="156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1A7B3-15B8-EF79-27C5-6B894C82AB2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0521" t="7197" r="20453" b="8560"/>
          <a:stretch/>
        </p:blipFill>
        <p:spPr>
          <a:xfrm>
            <a:off x="7449438" y="5719890"/>
            <a:ext cx="993175" cy="977355"/>
          </a:xfrm>
          <a:prstGeom prst="rect">
            <a:avLst/>
          </a:prstGeom>
        </p:spPr>
      </p:pic>
      <p:pic>
        <p:nvPicPr>
          <p:cNvPr id="1032" name="Picture 8" descr="Expert DNA Sequencing System Provider | GeneMind">
            <a:extLst>
              <a:ext uri="{FF2B5EF4-FFF2-40B4-BE49-F238E27FC236}">
                <a16:creationId xmlns:a16="http://schemas.microsoft.com/office/drawing/2014/main" id="{16C1C83A-A98E-BB5D-799A-40FDF38337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9" b="16303"/>
          <a:stretch/>
        </p:blipFill>
        <p:spPr bwMode="auto">
          <a:xfrm>
            <a:off x="8333942" y="2912735"/>
            <a:ext cx="1437154" cy="88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cbio – Short-read Sequencing – Onso System">
            <a:extLst>
              <a:ext uri="{FF2B5EF4-FFF2-40B4-BE49-F238E27FC236}">
                <a16:creationId xmlns:a16="http://schemas.microsoft.com/office/drawing/2014/main" id="{D9C456A4-4BAC-8030-D0FF-A0B0529E59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0" t="9071" r="8073" b="10547"/>
          <a:stretch/>
        </p:blipFill>
        <p:spPr bwMode="auto">
          <a:xfrm>
            <a:off x="8442613" y="1302830"/>
            <a:ext cx="1826812" cy="118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New Genetic Analyzer for Sanger Sequencing and Fragment Analysis | Lab  Manager">
            <a:extLst>
              <a:ext uri="{FF2B5EF4-FFF2-40B4-BE49-F238E27FC236}">
                <a16:creationId xmlns:a16="http://schemas.microsoft.com/office/drawing/2014/main" id="{72F7530B-B576-75CF-6B73-55E4A7557A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76" t="8727" r="33515" b="12733"/>
          <a:stretch/>
        </p:blipFill>
        <p:spPr bwMode="auto">
          <a:xfrm>
            <a:off x="7080561" y="1302830"/>
            <a:ext cx="1153403" cy="119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ệ thống giải trình tự gen thế hệ mới MiSeq - BIOMEDIC JSC - Reliable value">
            <a:extLst>
              <a:ext uri="{FF2B5EF4-FFF2-40B4-BE49-F238E27FC236}">
                <a16:creationId xmlns:a16="http://schemas.microsoft.com/office/drawing/2014/main" id="{54EBD9AB-8E64-7EA7-E1EB-F4898CB14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469" y="1283277"/>
            <a:ext cx="1738745" cy="130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GI sequencing platforms: High-throughput gene sequencers, DNBSEQ™  sequencing technology | MGI Product-MGI Tech website-Leading Life Science  Innovation">
            <a:extLst>
              <a:ext uri="{FF2B5EF4-FFF2-40B4-BE49-F238E27FC236}">
                <a16:creationId xmlns:a16="http://schemas.microsoft.com/office/drawing/2014/main" id="{7204F658-1C0D-B0BA-DC0F-AB01F2F1E2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2" t="22727" r="17368" b="21666"/>
          <a:stretch/>
        </p:blipFill>
        <p:spPr bwMode="auto">
          <a:xfrm>
            <a:off x="10269425" y="2845809"/>
            <a:ext cx="1158501" cy="95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on Torrent - Ion Proton™ Sequencer Community, Manuals and Specifications |  LabWrench">
            <a:extLst>
              <a:ext uri="{FF2B5EF4-FFF2-40B4-BE49-F238E27FC236}">
                <a16:creationId xmlns:a16="http://schemas.microsoft.com/office/drawing/2014/main" id="{D10D3031-6CB2-6DB5-32D3-65B655275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9425" y="5494930"/>
            <a:ext cx="1486962" cy="120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879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DFB62-E6DF-DFD6-1E57-768C6256377B}"/>
              </a:ext>
            </a:extLst>
          </p:cNvPr>
          <p:cNvSpPr txBox="1">
            <a:spLocks/>
          </p:cNvSpPr>
          <p:nvPr/>
        </p:nvSpPr>
        <p:spPr>
          <a:xfrm>
            <a:off x="387818" y="2300647"/>
            <a:ext cx="11103593" cy="3403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4800" b="1" dirty="0">
                <a:latin typeface="Calibri Light" panose="020F0302020204030204" pitchFamily="34" charset="0"/>
              </a:rPr>
              <a:t>Quy </a:t>
            </a:r>
            <a:r>
              <a:rPr lang="en-US" sz="4800" b="1" dirty="0" err="1">
                <a:latin typeface="Calibri Light" panose="020F0302020204030204" pitchFamily="34" charset="0"/>
              </a:rPr>
              <a:t>trình</a:t>
            </a:r>
            <a:r>
              <a:rPr lang="en-US" sz="4800" b="1" dirty="0">
                <a:latin typeface="Calibri Light" panose="020F0302020204030204" pitchFamily="34" charset="0"/>
              </a:rPr>
              <a:t> </a:t>
            </a:r>
            <a:r>
              <a:rPr lang="vi-VN" sz="4800" b="1" i="0" dirty="0"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4800" b="1" dirty="0">
                <a:latin typeface="Calibri Light" panose="020F0302020204030204" pitchFamily="34" charset="0"/>
              </a:rPr>
              <a:t>gen </a:t>
            </a:r>
            <a:r>
              <a:rPr lang="en-US" sz="4800" b="1" dirty="0" err="1">
                <a:latin typeface="Calibri Light" panose="020F0302020204030204" pitchFamily="34" charset="0"/>
              </a:rPr>
              <a:t>bằng</a:t>
            </a:r>
            <a:r>
              <a:rPr lang="en-US" sz="4800" b="1" dirty="0">
                <a:latin typeface="Calibri Light" panose="020F0302020204030204" pitchFamily="34" charset="0"/>
              </a:rPr>
              <a:t> </a:t>
            </a:r>
            <a:r>
              <a:rPr lang="en-US" sz="4800" b="1" dirty="0" err="1">
                <a:latin typeface="Calibri Light" panose="020F0302020204030204" pitchFamily="34" charset="0"/>
              </a:rPr>
              <a:t>phương</a:t>
            </a:r>
            <a:r>
              <a:rPr lang="en-US" sz="4800" b="1" dirty="0">
                <a:latin typeface="Calibri Light" panose="020F0302020204030204" pitchFamily="34" charset="0"/>
              </a:rPr>
              <a:t> </a:t>
            </a:r>
            <a:r>
              <a:rPr lang="en-US" sz="4800" b="1" dirty="0" err="1">
                <a:latin typeface="Calibri Light" panose="020F0302020204030204" pitchFamily="34" charset="0"/>
              </a:rPr>
              <a:t>pháp</a:t>
            </a:r>
            <a:r>
              <a:rPr lang="en-US" sz="4800" b="1" dirty="0">
                <a:latin typeface="Calibri Light" panose="020F0302020204030204" pitchFamily="34" charset="0"/>
              </a:rPr>
              <a:t> </a:t>
            </a:r>
            <a:r>
              <a:rPr lang="en-US" sz="4800" b="1" dirty="0" err="1">
                <a:latin typeface="Calibri Light" panose="020F0302020204030204" pitchFamily="34" charset="0"/>
              </a:rPr>
              <a:t>giải</a:t>
            </a:r>
            <a:r>
              <a:rPr lang="en-US" sz="4800" b="1" dirty="0">
                <a:latin typeface="Calibri Light" panose="020F0302020204030204" pitchFamily="34" charset="0"/>
              </a:rPr>
              <a:t> </a:t>
            </a:r>
            <a:r>
              <a:rPr lang="en-US" sz="4800" b="1" dirty="0" err="1">
                <a:latin typeface="Calibri Light" panose="020F0302020204030204" pitchFamily="34" charset="0"/>
              </a:rPr>
              <a:t>trình</a:t>
            </a:r>
            <a:r>
              <a:rPr lang="en-US" sz="4800" b="1" dirty="0">
                <a:latin typeface="Calibri Light" panose="020F0302020204030204" pitchFamily="34" charset="0"/>
              </a:rPr>
              <a:t> </a:t>
            </a:r>
            <a:r>
              <a:rPr lang="en-US" sz="4800" b="1" dirty="0" err="1">
                <a:latin typeface="Calibri Light" panose="020F0302020204030204" pitchFamily="34" charset="0"/>
              </a:rPr>
              <a:t>tự</a:t>
            </a:r>
            <a:r>
              <a:rPr lang="en-US" sz="4800" b="1" dirty="0">
                <a:latin typeface="Calibri Light" panose="020F0302020204030204" pitchFamily="34" charset="0"/>
              </a:rPr>
              <a:t> </a:t>
            </a:r>
            <a:r>
              <a:rPr lang="en-US" sz="4800" b="1" dirty="0" err="1">
                <a:latin typeface="Calibri Light" panose="020F0302020204030204" pitchFamily="34" charset="0"/>
              </a:rPr>
              <a:t>thế</a:t>
            </a:r>
            <a:r>
              <a:rPr lang="en-US" sz="4800" b="1" dirty="0">
                <a:latin typeface="Calibri Light" panose="020F0302020204030204" pitchFamily="34" charset="0"/>
              </a:rPr>
              <a:t> </a:t>
            </a:r>
            <a:r>
              <a:rPr lang="en-US" sz="4800" b="1" dirty="0" err="1">
                <a:latin typeface="Calibri Light" panose="020F0302020204030204" pitchFamily="34" charset="0"/>
              </a:rPr>
              <a:t>hệ</a:t>
            </a:r>
            <a:r>
              <a:rPr lang="en-US" sz="4800" b="1" dirty="0">
                <a:latin typeface="Calibri Light" panose="020F0302020204030204" pitchFamily="34" charset="0"/>
              </a:rPr>
              <a:t> </a:t>
            </a:r>
            <a:r>
              <a:rPr lang="en-US" sz="4800" b="1" dirty="0" err="1">
                <a:latin typeface="Calibri Light" panose="020F0302020204030204" pitchFamily="34" charset="0"/>
              </a:rPr>
              <a:t>mới</a:t>
            </a:r>
            <a:r>
              <a:rPr lang="en-US" sz="4800" b="1" dirty="0">
                <a:latin typeface="Calibri Light" panose="020F0302020204030204" pitchFamily="34" charset="0"/>
              </a:rPr>
              <a:t> (NGS)</a:t>
            </a:r>
          </a:p>
        </p:txBody>
      </p:sp>
    </p:spTree>
    <p:extLst>
      <p:ext uri="{BB962C8B-B14F-4D97-AF65-F5344CB8AC3E}">
        <p14:creationId xmlns:p14="http://schemas.microsoft.com/office/powerpoint/2010/main" val="31294783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4825</TotalTime>
  <Words>534</Words>
  <Application>Microsoft Office PowerPoint</Application>
  <PresentationFormat>Widescreen</PresentationFormat>
  <Paragraphs>78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 Light</vt:lpstr>
      <vt:lpstr>Century Gothic</vt:lpstr>
      <vt:lpstr>Courier New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Quan hệ nhân quả: Biến thể gen và bệnh di truyền</vt:lpstr>
      <vt:lpstr>Introduction to NGS platforms</vt:lpstr>
      <vt:lpstr>PowerPoint Presentation</vt:lpstr>
      <vt:lpstr>PowerPoint Presentation</vt:lpstr>
      <vt:lpstr>Whole genome sequencing – Shotgun Library Prep</vt:lpstr>
      <vt:lpstr>Whole genome sequencing – Shotgun Library Prep</vt:lpstr>
      <vt:lpstr>PowerPoint Presentation</vt:lpstr>
      <vt:lpstr>PowerPoint Presentation</vt:lpstr>
      <vt:lpstr>PowerPoint Presentation</vt:lpstr>
      <vt:lpstr>Xin chân thành cảm ơn!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Luu Loi</dc:creator>
  <cp:lastModifiedBy>Luu Loi</cp:lastModifiedBy>
  <cp:revision>176</cp:revision>
  <dcterms:created xsi:type="dcterms:W3CDTF">2024-11-15T02:34:27Z</dcterms:created>
  <dcterms:modified xsi:type="dcterms:W3CDTF">2024-12-28T06:35:39Z</dcterms:modified>
</cp:coreProperties>
</file>